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8" r:id="rId7"/>
    <p:sldId id="272" r:id="rId8"/>
    <p:sldId id="274" r:id="rId9"/>
    <p:sldId id="275" r:id="rId10"/>
    <p:sldId id="277" r:id="rId11"/>
    <p:sldId id="280" r:id="rId12"/>
    <p:sldId id="279" r:id="rId13"/>
    <p:sldId id="281" r:id="rId14"/>
    <p:sldId id="28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AD183-3BF8-4E40-B4EA-982174EBEABB}" type="datetimeFigureOut">
              <a:rPr lang="en-IE" smtClean="0"/>
              <a:t>13/04/2025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7F57D-5A48-4813-B763-289F14BBB3A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636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I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 Poverty in All its Forms Everywhere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 healthy lives and promote well-being for all at all 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F57D-5A48-4813-B763-289F14BBB3A2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120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6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0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3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7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4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4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 and arm with a robotic arm on a green mat&#10;&#10;AI-generated content may be incorrect.">
            <a:extLst>
              <a:ext uri="{FF2B5EF4-FFF2-40B4-BE49-F238E27FC236}">
                <a16:creationId xmlns:a16="http://schemas.microsoft.com/office/drawing/2014/main" id="{880E1BAD-9F37-858B-2074-E7D027E2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1828" y="-2672968"/>
            <a:ext cx="6845298" cy="12195049"/>
          </a:xfrm>
          <a:prstGeom prst="rect">
            <a:avLst/>
          </a:prstGeom>
          <a:effectLst>
            <a:outerShdw blurRad="38100" dist="50800" dir="5400000" algn="ctr" rotWithShape="0">
              <a:srgbClr val="000000"/>
            </a:outerShdw>
          </a:effectLst>
        </p:spPr>
      </p:pic>
      <p:grpSp>
        <p:nvGrpSpPr>
          <p:cNvPr id="16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3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36B9AE-7340-ECBD-2C96-3CF3EEE8C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IE" sz="4800" dirty="0">
                <a:solidFill>
                  <a:srgbClr val="FFFFFF"/>
                </a:solidFill>
              </a:rPr>
              <a:t>Technology &amp; The 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A389-A94F-9A09-500C-54225FBD1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725259"/>
          </a:xfrm>
        </p:spPr>
        <p:txBody>
          <a:bodyPr>
            <a:normAutofit/>
          </a:bodyPr>
          <a:lstStyle/>
          <a:p>
            <a:pPr algn="l"/>
            <a:r>
              <a:rPr lang="en-IE" sz="2200" dirty="0">
                <a:solidFill>
                  <a:srgbClr val="FFFFFF"/>
                </a:solidFill>
              </a:rPr>
              <a:t>A non-invasive, Inexpensive Prosthetic Arm Prototype</a:t>
            </a:r>
          </a:p>
        </p:txBody>
      </p:sp>
      <p:grpSp>
        <p:nvGrpSpPr>
          <p:cNvPr id="53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16682817-2018-EB86-0992-696CD54F89D3}"/>
              </a:ext>
            </a:extLst>
          </p:cNvPr>
          <p:cNvSpPr txBox="1">
            <a:spLocks/>
          </p:cNvSpPr>
          <p:nvPr/>
        </p:nvSpPr>
        <p:spPr>
          <a:xfrm>
            <a:off x="4000193" y="4544853"/>
            <a:ext cx="7583133" cy="725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1800" dirty="0">
                <a:solidFill>
                  <a:srgbClr val="FFFFFF"/>
                </a:solidFill>
              </a:rPr>
              <a:t>Shane Whitmore 20098910</a:t>
            </a:r>
          </a:p>
        </p:txBody>
      </p:sp>
    </p:spTree>
    <p:extLst>
      <p:ext uri="{BB962C8B-B14F-4D97-AF65-F5344CB8AC3E}">
        <p14:creationId xmlns:p14="http://schemas.microsoft.com/office/powerpoint/2010/main" val="42314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706AD-D012-9971-D31C-576A12FF2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13EA-DF18-416E-25A0-1E5B6A5C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ESP-NOW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D048-B338-EE38-3E4C-F7BD06B4E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30849"/>
            <a:ext cx="10515600" cy="33059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2000" dirty="0"/>
              <a:t>Data is received + copied to a structured message with a binary variable (prevents data type mismatch)</a:t>
            </a:r>
          </a:p>
          <a:p>
            <a:pPr>
              <a:lnSpc>
                <a:spcPct val="100000"/>
              </a:lnSpc>
            </a:pPr>
            <a:endParaRPr lang="en-IE" sz="2000" dirty="0"/>
          </a:p>
          <a:p>
            <a:pPr>
              <a:lnSpc>
                <a:spcPct val="100000"/>
              </a:lnSpc>
            </a:pPr>
            <a:r>
              <a:rPr lang="en-IE" sz="2000" dirty="0"/>
              <a:t>New value is checked against previous value before completing operation</a:t>
            </a:r>
          </a:p>
          <a:p>
            <a:pPr>
              <a:lnSpc>
                <a:spcPct val="100000"/>
              </a:lnSpc>
            </a:pPr>
            <a:endParaRPr lang="en-IE" sz="2000" dirty="0"/>
          </a:p>
          <a:p>
            <a:pPr>
              <a:lnSpc>
                <a:spcPct val="100000"/>
              </a:lnSpc>
            </a:pPr>
            <a:r>
              <a:rPr lang="en-IE" sz="2000" dirty="0"/>
              <a:t>If the new value is different from the previous value, open/close hand accordingly</a:t>
            </a:r>
          </a:p>
          <a:p>
            <a:pPr>
              <a:lnSpc>
                <a:spcPct val="100000"/>
              </a:lnSpc>
            </a:pPr>
            <a:endParaRPr lang="en-IE" sz="2000" dirty="0"/>
          </a:p>
          <a:p>
            <a:pPr>
              <a:lnSpc>
                <a:spcPct val="100000"/>
              </a:lnSpc>
            </a:pPr>
            <a:endParaRPr lang="en-IE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C214CF-D6F4-7E8E-E152-C6C85086BACC}"/>
              </a:ext>
            </a:extLst>
          </p:cNvPr>
          <p:cNvSpPr/>
          <p:nvPr/>
        </p:nvSpPr>
        <p:spPr>
          <a:xfrm rot="1211672">
            <a:off x="9615780" y="4513486"/>
            <a:ext cx="3476039" cy="2856081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 descr="A black robotic arm with black background&#10;&#10;AI-generated content may be incorrect.">
            <a:extLst>
              <a:ext uri="{FF2B5EF4-FFF2-40B4-BE49-F238E27FC236}">
                <a16:creationId xmlns:a16="http://schemas.microsoft.com/office/drawing/2014/main" id="{EF35B4FF-C0C5-CA17-2851-833C739A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3092">
            <a:off x="9084449" y="4482642"/>
            <a:ext cx="3768654" cy="2166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FE304-12B8-FC48-051B-842D17A18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6" y="141586"/>
            <a:ext cx="3296153" cy="24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B17D-353B-080D-83CE-1E10A345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06F0-F10C-D4A4-8F86-E026A7C9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MQTT (Gesture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3D6C-391C-C8DB-10A1-C942B2E9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4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IE" sz="2000" dirty="0"/>
              <a:t>Designed for remote devices with limited resources</a:t>
            </a:r>
          </a:p>
          <a:p>
            <a:endParaRPr lang="en-IE" sz="2000" dirty="0"/>
          </a:p>
          <a:p>
            <a:r>
              <a:rPr lang="en-IE" sz="2000" dirty="0"/>
              <a:t>Used in this project to set gestures using a smart device</a:t>
            </a:r>
          </a:p>
          <a:p>
            <a:endParaRPr lang="en-IE" sz="2000" dirty="0"/>
          </a:p>
          <a:p>
            <a:r>
              <a:rPr lang="en-IE" sz="2000" dirty="0"/>
              <a:t>Data sent as {“value”:&lt;payload&gt;,”is </a:t>
            </a:r>
            <a:r>
              <a:rPr lang="en-IE" sz="2000" dirty="0" err="1"/>
              <a:t>public”:true</a:t>
            </a:r>
            <a:r>
              <a:rPr lang="en-IE" sz="2000" dirty="0"/>
              <a:t>}</a:t>
            </a:r>
          </a:p>
          <a:p>
            <a:endParaRPr lang="en-IE" sz="2000" dirty="0"/>
          </a:p>
          <a:p>
            <a:r>
              <a:rPr lang="en-IE" sz="2000" dirty="0"/>
              <a:t>Data unpacked by using a loop to return the characters of &lt;payload&gt; into a string</a:t>
            </a:r>
          </a:p>
          <a:p>
            <a:endParaRPr lang="en-IE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E7006D-C03C-4706-B33A-FEB1C1D801EE}"/>
              </a:ext>
            </a:extLst>
          </p:cNvPr>
          <p:cNvSpPr/>
          <p:nvPr/>
        </p:nvSpPr>
        <p:spPr>
          <a:xfrm rot="1211672">
            <a:off x="9615780" y="4513486"/>
            <a:ext cx="3476039" cy="2856081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 descr="A black robotic arm with black background&#10;&#10;AI-generated content may be incorrect.">
            <a:extLst>
              <a:ext uri="{FF2B5EF4-FFF2-40B4-BE49-F238E27FC236}">
                <a16:creationId xmlns:a16="http://schemas.microsoft.com/office/drawing/2014/main" id="{64DB3A19-873A-AD06-9ED8-8CD3ECE4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3092">
            <a:off x="9084449" y="4482642"/>
            <a:ext cx="3768654" cy="2166604"/>
          </a:xfrm>
          <a:prstGeom prst="rect">
            <a:avLst/>
          </a:prstGeom>
        </p:spPr>
      </p:pic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3D4DA40-AB07-524E-ECF9-C4C786AAC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6" y="133012"/>
            <a:ext cx="3264463" cy="26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2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46EE-4EBB-ACF0-2077-66C57E896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6C79-71D0-12EC-5266-3C526A6A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Gesture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D0D2-98E4-1CC7-DB5C-319C72700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9917"/>
            <a:ext cx="10515600" cy="3427045"/>
          </a:xfrm>
        </p:spPr>
        <p:txBody>
          <a:bodyPr>
            <a:normAutofit/>
          </a:bodyPr>
          <a:lstStyle/>
          <a:p>
            <a:r>
              <a:rPr lang="en-IE" sz="2000" dirty="0"/>
              <a:t>Gesture mapped used for storing the rotation speed for each servo for each gesture.</a:t>
            </a:r>
          </a:p>
          <a:p>
            <a:endParaRPr lang="en-IE" sz="2000" dirty="0"/>
          </a:p>
          <a:p>
            <a:r>
              <a:rPr lang="en-IE" sz="2000" dirty="0"/>
              <a:t>Layout is &lt;gesture&gt; , &lt;</a:t>
            </a:r>
            <a:r>
              <a:rPr lang="en-IE" sz="2000" dirty="0" err="1"/>
              <a:t>close,open</a:t>
            </a:r>
            <a:r>
              <a:rPr lang="en-IE" sz="2000" dirty="0"/>
              <a:t>&gt; where rotation is stored in a 2D array</a:t>
            </a:r>
          </a:p>
          <a:p>
            <a:endParaRPr lang="en-IE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7CEC9F-E00A-D41B-BE67-1D79AA2E2B4E}"/>
              </a:ext>
            </a:extLst>
          </p:cNvPr>
          <p:cNvSpPr/>
          <p:nvPr/>
        </p:nvSpPr>
        <p:spPr>
          <a:xfrm rot="1211672">
            <a:off x="9615780" y="4513486"/>
            <a:ext cx="3476039" cy="2856081"/>
          </a:xfrm>
          <a:prstGeom prst="ellipse">
            <a:avLst/>
          </a:prstGeom>
          <a:solidFill>
            <a:srgbClr val="CCFFC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 descr="A black robotic arm with black background&#10;&#10;AI-generated content may be incorrect.">
            <a:extLst>
              <a:ext uri="{FF2B5EF4-FFF2-40B4-BE49-F238E27FC236}">
                <a16:creationId xmlns:a16="http://schemas.microsoft.com/office/drawing/2014/main" id="{7CD8C242-D5A7-D71E-1D90-149A809B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3092">
            <a:off x="9084449" y="4482642"/>
            <a:ext cx="3768654" cy="2166604"/>
          </a:xfrm>
          <a:prstGeom prst="rect">
            <a:avLst/>
          </a:prstGeom>
        </p:spPr>
      </p:pic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5B2BFBC-4174-05BC-B8E8-009F3184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6" y="133012"/>
            <a:ext cx="3264463" cy="261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AF088-F36F-F44C-1772-A7F736BB2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4" y="4463439"/>
            <a:ext cx="8602436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B5D5-C8DE-4DF0-59AF-D26029B2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Timeline</a:t>
            </a:r>
          </a:p>
        </p:txBody>
      </p:sp>
      <p:pic>
        <p:nvPicPr>
          <p:cNvPr id="4" name="Content Placeholder 3" descr="A hand holding a cardboard hand&#10;&#10;Description automatically generated">
            <a:extLst>
              <a:ext uri="{FF2B5EF4-FFF2-40B4-BE49-F238E27FC236}">
                <a16:creationId xmlns:a16="http://schemas.microsoft.com/office/drawing/2014/main" id="{D4E87835-3ABA-A134-01CC-115CEE77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2" b="11176"/>
          <a:stretch/>
        </p:blipFill>
        <p:spPr bwMode="auto">
          <a:xfrm>
            <a:off x="1172975" y="2122712"/>
            <a:ext cx="2596065" cy="3613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82DADD-38DE-327D-C1C7-12C913A05856}"/>
              </a:ext>
            </a:extLst>
          </p:cNvPr>
          <p:cNvCxnSpPr>
            <a:cxnSpLocks/>
          </p:cNvCxnSpPr>
          <p:nvPr/>
        </p:nvCxnSpPr>
        <p:spPr>
          <a:xfrm>
            <a:off x="4898571" y="3929525"/>
            <a:ext cx="2520000" cy="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hand and arm with a robotic arm on a green mat&#10;&#10;AI-generated content may be incorrect.">
            <a:extLst>
              <a:ext uri="{FF2B5EF4-FFF2-40B4-BE49-F238E27FC236}">
                <a16:creationId xmlns:a16="http://schemas.microsoft.com/office/drawing/2014/main" id="{C2CB4AEF-3E42-0CF7-9482-D05CC6D6F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176" y="1728121"/>
            <a:ext cx="2846849" cy="43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0CA9E-868D-D71D-B7CF-B95A4BC9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hand with a white and green object&#10;&#10;AI-generated content may be incorrect.">
            <a:extLst>
              <a:ext uri="{FF2B5EF4-FFF2-40B4-BE49-F238E27FC236}">
                <a16:creationId xmlns:a16="http://schemas.microsoft.com/office/drawing/2014/main" id="{0693E794-DAC2-2BD4-F072-1C3936B77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2980"/>
            <a:ext cx="2524012" cy="25240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1D9FD-397B-6F11-4BFF-12481FE81998}"/>
              </a:ext>
            </a:extLst>
          </p:cNvPr>
          <p:cNvSpPr txBox="1"/>
          <p:nvPr/>
        </p:nvSpPr>
        <p:spPr>
          <a:xfrm>
            <a:off x="838200" y="327094"/>
            <a:ext cx="9035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>
                <a:latin typeface="+mj-lt"/>
              </a:rPr>
              <a:t>Future Iterations</a:t>
            </a:r>
          </a:p>
        </p:txBody>
      </p:sp>
      <p:pic>
        <p:nvPicPr>
          <p:cNvPr id="9" name="Picture 8" descr="A person with a prosthetic leg&#10;&#10;AI-generated content may be incorrect.">
            <a:extLst>
              <a:ext uri="{FF2B5EF4-FFF2-40B4-BE49-F238E27FC236}">
                <a16:creationId xmlns:a16="http://schemas.microsoft.com/office/drawing/2014/main" id="{E7702B86-D62A-E593-300E-2DFE320C8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86" y="1845128"/>
            <a:ext cx="4751614" cy="3167743"/>
          </a:xfrm>
          <a:prstGeom prst="rect">
            <a:avLst/>
          </a:prstGeom>
        </p:spPr>
      </p:pic>
      <p:pic>
        <p:nvPicPr>
          <p:cNvPr id="11" name="Picture 10" descr="A hand with a white object&#10;&#10;AI-generated content may be incorrect.">
            <a:extLst>
              <a:ext uri="{FF2B5EF4-FFF2-40B4-BE49-F238E27FC236}">
                <a16:creationId xmlns:a16="http://schemas.microsoft.com/office/drawing/2014/main" id="{F187071B-27A2-73DB-E8F8-DCEC7CD74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14" y="4181497"/>
            <a:ext cx="3519714" cy="2349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BAF49B-03A3-2420-B8EF-CFE134BE5B82}"/>
              </a:ext>
            </a:extLst>
          </p:cNvPr>
          <p:cNvSpPr txBox="1"/>
          <p:nvPr/>
        </p:nvSpPr>
        <p:spPr>
          <a:xfrm>
            <a:off x="838200" y="3716992"/>
            <a:ext cx="252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*Image generated using ChatGPT</a:t>
            </a:r>
          </a:p>
        </p:txBody>
      </p:sp>
    </p:spTree>
    <p:extLst>
      <p:ext uri="{BB962C8B-B14F-4D97-AF65-F5344CB8AC3E}">
        <p14:creationId xmlns:p14="http://schemas.microsoft.com/office/powerpoint/2010/main" val="351866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BE3C6-9815-E566-C85E-B4600F9D8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antt chart with multiple colored squares&#10;&#10;Description automatically generated">
            <a:extLst>
              <a:ext uri="{FF2B5EF4-FFF2-40B4-BE49-F238E27FC236}">
                <a16:creationId xmlns:a16="http://schemas.microsoft.com/office/drawing/2014/main" id="{F7982997-5624-5453-4129-6DAC20A3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342" y="510938"/>
            <a:ext cx="8455315" cy="58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3FCB-758E-97E9-8AAA-4581720B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E6BE-82F4-1415-4561-AAB2F8C5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Visited City of Arts &amp; Science in Valencia in 2023</a:t>
            </a:r>
          </a:p>
          <a:p>
            <a:endParaRPr lang="en-IE" dirty="0"/>
          </a:p>
          <a:p>
            <a:r>
              <a:rPr lang="en-IE" dirty="0"/>
              <a:t>Average cost for prosthetic = $40,000</a:t>
            </a:r>
          </a:p>
          <a:p>
            <a:endParaRPr lang="en-IE" dirty="0"/>
          </a:p>
          <a:p>
            <a:r>
              <a:rPr lang="en-IE" dirty="0"/>
              <a:t>Issue for young people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9209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31D5-5760-A8C3-04B5-CBCB99AF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5385-8F06-B730-B839-0706A83B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United Nations: Sustainable Development Goals</a:t>
            </a:r>
          </a:p>
          <a:p>
            <a:r>
              <a:rPr lang="en-IE" dirty="0"/>
              <a:t>Use inexpensive, easy to source material</a:t>
            </a:r>
          </a:p>
          <a:p>
            <a:r>
              <a:rPr lang="en-IE" dirty="0"/>
              <a:t>Use open source software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 Outcome of project = an inexpensive, environmentally friendly prosthetic Prototype.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353EC2-AFFB-41EF-3626-372B3F9F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843" y="538956"/>
            <a:ext cx="5607957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1914-090C-2426-1E3A-93A5DA5A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Hardware &amp;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C4131-E1DA-4AE5-B2CF-29DA8178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ESP-32 – Microcontroller Wireless Comms, PWM</a:t>
            </a:r>
          </a:p>
          <a:p>
            <a:r>
              <a:rPr lang="en-IE" sz="2400" dirty="0"/>
              <a:t>Servos – continuous , low power</a:t>
            </a:r>
          </a:p>
          <a:p>
            <a:r>
              <a:rPr lang="en-IE" sz="2400" dirty="0" err="1"/>
              <a:t>MyoWare</a:t>
            </a:r>
            <a:r>
              <a:rPr lang="en-IE" sz="2400" dirty="0"/>
              <a:t> 2.0 Sensor – surface Electromyography</a:t>
            </a:r>
          </a:p>
          <a:p>
            <a:endParaRPr lang="en-IE" sz="2400" dirty="0"/>
          </a:p>
          <a:p>
            <a:r>
              <a:rPr lang="en-IE" sz="2400" dirty="0"/>
              <a:t>Arduino IDE – environment for programming ESP-32</a:t>
            </a:r>
          </a:p>
          <a:p>
            <a:r>
              <a:rPr lang="en-IE" sz="2400" dirty="0"/>
              <a:t>Fusion 360 – CAD software</a:t>
            </a:r>
          </a:p>
          <a:p>
            <a:r>
              <a:rPr lang="en-IE" sz="2400" dirty="0" err="1"/>
              <a:t>Creality</a:t>
            </a:r>
            <a:r>
              <a:rPr lang="en-IE" sz="2400" dirty="0"/>
              <a:t> Slicer &amp; Prusa Slicer</a:t>
            </a:r>
          </a:p>
        </p:txBody>
      </p:sp>
      <p:pic>
        <p:nvPicPr>
          <p:cNvPr id="4" name="Picture 3" descr="Esp32 Arduino">
            <a:extLst>
              <a:ext uri="{FF2B5EF4-FFF2-40B4-BE49-F238E27FC236}">
                <a16:creationId xmlns:a16="http://schemas.microsoft.com/office/drawing/2014/main" id="{76D13096-CAE9-F50C-23E4-844022AB3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60" y="1341437"/>
            <a:ext cx="2051050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23E8F-E8AB-D4E1-9118-248E5330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4" r="6679"/>
          <a:stretch/>
        </p:blipFill>
        <p:spPr>
          <a:xfrm>
            <a:off x="9653360" y="4738414"/>
            <a:ext cx="1785255" cy="2010727"/>
          </a:xfrm>
          <a:prstGeom prst="rect">
            <a:avLst/>
          </a:prstGeom>
        </p:spPr>
      </p:pic>
      <p:pic>
        <p:nvPicPr>
          <p:cNvPr id="9" name="Content Placeholder 4" descr="A blue plastic device with wires&#10;&#10;Description automatically generated">
            <a:extLst>
              <a:ext uri="{FF2B5EF4-FFF2-40B4-BE49-F238E27FC236}">
                <a16:creationId xmlns:a16="http://schemas.microsoft.com/office/drawing/2014/main" id="{CD6282C4-C21C-56A7-D458-78142E946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60" y="2953159"/>
            <a:ext cx="1785255" cy="1785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20EA2-2619-D6AA-A1D1-B7BEE36FF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045" y="4738414"/>
            <a:ext cx="2857500" cy="16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9272-913E-0C47-A942-4B27C60C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B351B-464B-F910-35BF-8B495D80F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Kanban – To-do, Doing, Done</a:t>
            </a:r>
          </a:p>
          <a:p>
            <a:endParaRPr lang="en-IE" dirty="0"/>
          </a:p>
          <a:p>
            <a:r>
              <a:rPr lang="en-IE" dirty="0"/>
              <a:t>Scrum – Weekly Meeting (Sprint)</a:t>
            </a:r>
          </a:p>
          <a:p>
            <a:endParaRPr lang="en-IE" dirty="0"/>
          </a:p>
          <a:p>
            <a:r>
              <a:rPr lang="en-IE" dirty="0"/>
              <a:t>GANNT – Project Timeline</a:t>
            </a:r>
          </a:p>
          <a:p>
            <a:endParaRPr lang="en-IE" dirty="0"/>
          </a:p>
          <a:p>
            <a:r>
              <a:rPr lang="en-IE" dirty="0"/>
              <a:t>Productivia – Task Managing App</a:t>
            </a:r>
          </a:p>
        </p:txBody>
      </p:sp>
    </p:spTree>
    <p:extLst>
      <p:ext uri="{BB962C8B-B14F-4D97-AF65-F5344CB8AC3E}">
        <p14:creationId xmlns:p14="http://schemas.microsoft.com/office/powerpoint/2010/main" val="42791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CBDF-5D05-3AE9-B666-82B05013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Flowchart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CABCE7-F160-5B30-3B08-74F93E91C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96" y="935820"/>
            <a:ext cx="4284607" cy="5922180"/>
          </a:xfrm>
        </p:spPr>
      </p:pic>
    </p:spTree>
    <p:extLst>
      <p:ext uri="{BB962C8B-B14F-4D97-AF65-F5344CB8AC3E}">
        <p14:creationId xmlns:p14="http://schemas.microsoft.com/office/powerpoint/2010/main" val="142909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9F48-D025-CDE9-807B-18774D06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MyoWare</a:t>
            </a:r>
            <a:r>
              <a:rPr lang="en-IE" dirty="0"/>
              <a:t> 2.0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CA46-570D-D9D7-BB4B-A627B5B3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/>
              <a:t>Measures electric potential of muscles (muscle stimulation)</a:t>
            </a:r>
          </a:p>
          <a:p>
            <a:endParaRPr lang="en-IE" sz="2400" dirty="0"/>
          </a:p>
          <a:p>
            <a:r>
              <a:rPr lang="en-IE" sz="2400" dirty="0"/>
              <a:t>Using ESP32 to read Analog signal</a:t>
            </a:r>
          </a:p>
          <a:p>
            <a:endParaRPr lang="en-IE" sz="2400" dirty="0"/>
          </a:p>
          <a:p>
            <a:r>
              <a:rPr lang="en-IE" sz="2400"/>
              <a:t>Data is </a:t>
            </a:r>
            <a:r>
              <a:rPr lang="en-IE" sz="2400" dirty="0"/>
              <a:t>classified as True or False (see next slide for explanation)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07432-5ACF-4D51-7D19-236C53ED4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60" y="45297"/>
            <a:ext cx="3476040" cy="31525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4054F9-84F9-6134-A1AC-7F2F0734857E}"/>
              </a:ext>
            </a:extLst>
          </p:cNvPr>
          <p:cNvSpPr/>
          <p:nvPr/>
        </p:nvSpPr>
        <p:spPr>
          <a:xfrm rot="1211672">
            <a:off x="9615780" y="4513486"/>
            <a:ext cx="3476039" cy="2856081"/>
          </a:xfrm>
          <a:prstGeom prst="ellipse">
            <a:avLst/>
          </a:prstGeom>
          <a:solidFill>
            <a:srgbClr val="FFFF99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 descr="A black rectangular object with metal corners&#10;&#10;AI-generated content may be incorrect.">
            <a:extLst>
              <a:ext uri="{FF2B5EF4-FFF2-40B4-BE49-F238E27FC236}">
                <a16:creationId xmlns:a16="http://schemas.microsoft.com/office/drawing/2014/main" id="{26AF3935-15C0-CFA6-14AE-19B71E4FB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56" y="2922020"/>
            <a:ext cx="5614930" cy="56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1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311E9-EE2B-B70D-A89F-89701ECB8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265F-A1E9-295A-386B-AEE97967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MyoWare</a:t>
            </a:r>
            <a:r>
              <a:rPr lang="en-IE" dirty="0"/>
              <a:t> 2.0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1062-94E9-2615-9134-741C54057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/>
              <a:t>Data above </a:t>
            </a:r>
            <a:r>
              <a:rPr lang="en-IE" sz="2400" dirty="0" err="1"/>
              <a:t>maxVal</a:t>
            </a:r>
            <a:r>
              <a:rPr lang="en-IE" sz="2400" dirty="0"/>
              <a:t>*0.55 classified as True</a:t>
            </a:r>
          </a:p>
          <a:p>
            <a:r>
              <a:rPr lang="en-IE" sz="2400" dirty="0"/>
              <a:t>Data below </a:t>
            </a:r>
            <a:r>
              <a:rPr lang="en-IE" sz="2400" dirty="0" err="1"/>
              <a:t>maxval</a:t>
            </a:r>
            <a:r>
              <a:rPr lang="en-IE" sz="2400" dirty="0"/>
              <a:t>*0.25 classified as False</a:t>
            </a:r>
          </a:p>
          <a:p>
            <a:endParaRPr lang="en-IE" sz="2400" dirty="0"/>
          </a:p>
          <a:p>
            <a:endParaRPr lang="en-IE" sz="2400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2DEAB-76D5-E493-8402-2EEE9371F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60" y="45297"/>
            <a:ext cx="3476040" cy="31525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5E4C3D2-4985-3CC5-FAAC-8536CDD17975}"/>
              </a:ext>
            </a:extLst>
          </p:cNvPr>
          <p:cNvSpPr/>
          <p:nvPr/>
        </p:nvSpPr>
        <p:spPr>
          <a:xfrm rot="1211672">
            <a:off x="9615780" y="4513486"/>
            <a:ext cx="3476039" cy="2856081"/>
          </a:xfrm>
          <a:prstGeom prst="ellipse">
            <a:avLst/>
          </a:prstGeom>
          <a:solidFill>
            <a:srgbClr val="FFFF99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 descr="A black rectangular object with metal corners&#10;&#10;AI-generated content may be incorrect.">
            <a:extLst>
              <a:ext uri="{FF2B5EF4-FFF2-40B4-BE49-F238E27FC236}">
                <a16:creationId xmlns:a16="http://schemas.microsoft.com/office/drawing/2014/main" id="{38E94F50-7D6E-3358-C552-BBC64E22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56" y="2922020"/>
            <a:ext cx="5614930" cy="5614930"/>
          </a:xfrm>
          <a:prstGeom prst="rect">
            <a:avLst/>
          </a:prstGeom>
        </p:spPr>
      </p:pic>
      <p:pic>
        <p:nvPicPr>
          <p:cNvPr id="6" name="Picture 5" descr="A red green and blue lines&#10;&#10;AI-generated content may be incorrect.">
            <a:extLst>
              <a:ext uri="{FF2B5EF4-FFF2-40B4-BE49-F238E27FC236}">
                <a16:creationId xmlns:a16="http://schemas.microsoft.com/office/drawing/2014/main" id="{8191EDB3-8F24-2B63-35F7-BA83180B5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41" y="3654448"/>
            <a:ext cx="7755635" cy="15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4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4254-2421-88D2-153C-252B345A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9458-E26D-71F3-EA0F-613287E2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ESP-NOW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2942F-0BA8-D05C-FB68-DA7F02749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000" dirty="0"/>
              <a:t>Wireless Communication Protocol (WCP)</a:t>
            </a:r>
          </a:p>
          <a:p>
            <a:endParaRPr lang="en-IE" sz="2000" dirty="0"/>
          </a:p>
          <a:p>
            <a:r>
              <a:rPr lang="en-IE" sz="2000" dirty="0"/>
              <a:t>Data is sent as a structured message with a binary variable</a:t>
            </a:r>
          </a:p>
          <a:p>
            <a:endParaRPr lang="en-IE" sz="2000" dirty="0"/>
          </a:p>
          <a:p>
            <a:r>
              <a:rPr lang="en-IE" sz="2000" dirty="0"/>
              <a:t>Unicast failed on campus due to high network interferences.</a:t>
            </a:r>
          </a:p>
          <a:p>
            <a:endParaRPr lang="en-IE" sz="2000" dirty="0"/>
          </a:p>
          <a:p>
            <a:r>
              <a:rPr lang="en-IE" sz="2000" dirty="0"/>
              <a:t>Broadcasting signal much more successful (One-way communication)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3D2E1-BE7E-9AC2-8ACA-A908DD93377A}"/>
              </a:ext>
            </a:extLst>
          </p:cNvPr>
          <p:cNvSpPr/>
          <p:nvPr/>
        </p:nvSpPr>
        <p:spPr>
          <a:xfrm rot="1211672">
            <a:off x="9615780" y="4513486"/>
            <a:ext cx="3476039" cy="2856081"/>
          </a:xfrm>
          <a:prstGeom prst="ellipse">
            <a:avLst/>
          </a:prstGeom>
          <a:solidFill>
            <a:srgbClr val="FFFF99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 descr="A black rectangular object with metal corners&#10;&#10;AI-generated content may be incorrect.">
            <a:extLst>
              <a:ext uri="{FF2B5EF4-FFF2-40B4-BE49-F238E27FC236}">
                <a16:creationId xmlns:a16="http://schemas.microsoft.com/office/drawing/2014/main" id="{4E75064A-7ECF-DF65-B9DF-3D7E61F1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56" y="2922020"/>
            <a:ext cx="5614930" cy="5614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AB0004-FEE3-AA9A-2C46-181A968D4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60" y="45297"/>
            <a:ext cx="3476040" cy="31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569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382</Words>
  <Application>Microsoft Office PowerPoint</Application>
  <PresentationFormat>Widescreen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Avenir Next LT Pro</vt:lpstr>
      <vt:lpstr>AvenirNext LT Pro Medium</vt:lpstr>
      <vt:lpstr>Sagona Book</vt:lpstr>
      <vt:lpstr>ExploreVTI</vt:lpstr>
      <vt:lpstr>Technology &amp; The Body</vt:lpstr>
      <vt:lpstr>Preface</vt:lpstr>
      <vt:lpstr>Goals</vt:lpstr>
      <vt:lpstr>Hardware &amp; Software</vt:lpstr>
      <vt:lpstr>Methodology</vt:lpstr>
      <vt:lpstr>Flowchart</vt:lpstr>
      <vt:lpstr>MyoWare 2.0 Sensor</vt:lpstr>
      <vt:lpstr>MyoWare 2.0 Sensor</vt:lpstr>
      <vt:lpstr>ESP-NOW</vt:lpstr>
      <vt:lpstr>ESP-NOW</vt:lpstr>
      <vt:lpstr>MQTT (Gesture Selection)</vt:lpstr>
      <vt:lpstr>Gesture Map</vt:lpstr>
      <vt:lpstr>Timeline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(20098910) Shane Whitmore</dc:creator>
  <cp:lastModifiedBy>Shane Whitmore</cp:lastModifiedBy>
  <cp:revision>124</cp:revision>
  <dcterms:created xsi:type="dcterms:W3CDTF">2024-12-31T19:47:29Z</dcterms:created>
  <dcterms:modified xsi:type="dcterms:W3CDTF">2025-04-13T10:39:03Z</dcterms:modified>
</cp:coreProperties>
</file>